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ill Sans" panose="020B0502020104020203" pitchFamily="34" charset="-79"/>
      <p:regular r:id="rId25"/>
      <p:bold r:id="rId26"/>
    </p:embeddedFon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IqkObLCJK52f4qolbi59micYO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16"/>
    <p:restoredTop sz="94694"/>
  </p:normalViewPr>
  <p:slideViewPr>
    <p:cSldViewPr snapToGrid="0">
      <p:cViewPr varScale="1">
        <p:scale>
          <a:sx n="102" d="100"/>
          <a:sy n="102" d="100"/>
        </p:scale>
        <p:origin x="176" y="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A7E234-7675-ED4F-B17C-FCC47E295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31A6E-7FF8-664B-A20B-B1E4580F29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576C6-A9D2-FE4E-9DBD-E2A6A8419834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11D8E-B521-F944-85D1-FD3E87EA69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2583-5D68-2049-A99B-633915D141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2F79C-62DC-9E4C-8F44-7AE6FE7EF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8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3"/>
              <a:buFont typeface="Noto Sans Symbols"/>
              <a:buNone/>
            </a:pPr>
            <a:r>
              <a:rPr lang="en-US" sz="296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SPIKE PRIME LESSONS</a:t>
            </a:r>
            <a:endParaRPr/>
          </a:p>
        </p:txBody>
      </p:sp>
      <p:pic>
        <p:nvPicPr>
          <p:cNvPr id="25" name="Google Shape;25;p19" descr="A picture containing sitting, game, remote, vide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582" t="2888" r="29917" b="4666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19"/>
          <p:cNvGrpSpPr/>
          <p:nvPr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27" name="Google Shape;27;p19" descr="A picture containing drawing, wind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19" descr="A picture containing building,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19" descr="A picture containing drawing, hold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19" descr="A picture containing drawing, building, purple, window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4;p13">
            <a:extLst>
              <a:ext uri="{FF2B5EF4-FFF2-40B4-BE49-F238E27FC236}">
                <a16:creationId xmlns:a16="http://schemas.microsoft.com/office/drawing/2014/main" id="{3A54272F-7C69-944C-B361-170872B45C98}"/>
              </a:ext>
            </a:extLst>
          </p:cNvPr>
          <p:cNvSpPr txBox="1"/>
          <p:nvPr userDrawn="1"/>
        </p:nvSpPr>
        <p:spPr>
          <a:xfrm>
            <a:off x="6058605" y="737053"/>
            <a:ext cx="29112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ill Sans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Pelos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criadores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do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EV3Lessons</a:t>
            </a:r>
            <a:endParaRPr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0E86FE-8DFA-5A40-A14D-48E3E2325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 rot="5400000">
            <a:off x="2148872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20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2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1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" name="Google Shape;52;p22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2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2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2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DE3F"/>
              </a:buClr>
              <a:buSzPts val="2000"/>
              <a:buFont typeface="Gill Sans"/>
              <a:buNone/>
              <a:defRPr sz="2000" b="0"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⬛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8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8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8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melesson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 i="1"/>
              <a:t>INTRODUÇÃO AO</a:t>
            </a:r>
            <a:br>
              <a:rPr lang="en-US"/>
            </a:br>
            <a:r>
              <a:rPr lang="en-US"/>
              <a:t>HUB &amp; SOFTWARE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POR SANJAY E ARVIND SESHAN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BÁSICOS DA PROGRAMAÇÃO</a:t>
            </a:r>
            <a:endParaRPr/>
          </a:p>
        </p:txBody>
      </p:sp>
      <p:sp>
        <p:nvSpPr>
          <p:cNvPr id="209" name="Google Shape;209;p10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t="3118"/>
          <a:stretch/>
        </p:blipFill>
        <p:spPr>
          <a:xfrm>
            <a:off x="1504029" y="1487680"/>
            <a:ext cx="5977486" cy="43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/>
          <p:nvPr/>
        </p:nvSpPr>
        <p:spPr>
          <a:xfrm>
            <a:off x="3255198" y="231087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Projeto aberto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2" name="Google Shape;212;p10"/>
          <p:cNvCxnSpPr>
            <a:stCxn id="213" idx="3"/>
          </p:cNvCxnSpPr>
          <p:nvPr/>
        </p:nvCxnSpPr>
        <p:spPr>
          <a:xfrm rot="10800000" flipH="1">
            <a:off x="1120987" y="1709342"/>
            <a:ext cx="383100" cy="102300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4" name="Google Shape;214;p10"/>
          <p:cNvSpPr txBox="1"/>
          <p:nvPr/>
        </p:nvSpPr>
        <p:spPr>
          <a:xfrm>
            <a:off x="5366737" y="1853495"/>
            <a:ext cx="1525993" cy="1200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Propriedades do projeto, renomear projeto ou mover arquivo para novo local (ex: salvar como)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323538" y="1488477"/>
            <a:ext cx="7974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Retorna à página inicial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5387623" y="1477621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Novo projeto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6" name="Google Shape;216;p10"/>
          <p:cNvCxnSpPr/>
          <p:nvPr/>
        </p:nvCxnSpPr>
        <p:spPr>
          <a:xfrm rot="10800000">
            <a:off x="3777340" y="1674581"/>
            <a:ext cx="1589400" cy="548400"/>
          </a:xfrm>
          <a:prstGeom prst="bentConnector3">
            <a:avLst>
              <a:gd name="adj1" fmla="val 50002"/>
            </a:avLst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7" name="Google Shape;217;p10"/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321242" y="5645527"/>
            <a:ext cx="889562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Extensões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19" name="Google Shape;219;p10"/>
          <p:cNvCxnSpPr>
            <a:stCxn id="218" idx="3"/>
          </p:cNvCxnSpPr>
          <p:nvPr/>
        </p:nvCxnSpPr>
        <p:spPr>
          <a:xfrm rot="10800000" flipH="1">
            <a:off x="1210804" y="5782526"/>
            <a:ext cx="254700" cy="1500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0" name="Google Shape;220;p10"/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2889468" y="1550734"/>
            <a:ext cx="520905" cy="16857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3490556" y="1549638"/>
            <a:ext cx="156883" cy="16857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7306884" y="1544621"/>
            <a:ext cx="156883" cy="16857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4" name="Google Shape;224;p10"/>
          <p:cNvCxnSpPr/>
          <p:nvPr/>
        </p:nvCxnSpPr>
        <p:spPr>
          <a:xfrm>
            <a:off x="6931364" y="1632913"/>
            <a:ext cx="306426" cy="3325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5" name="Google Shape;225;p10"/>
          <p:cNvCxnSpPr>
            <a:stCxn id="211" idx="1"/>
          </p:cNvCxnSpPr>
          <p:nvPr/>
        </p:nvCxnSpPr>
        <p:spPr>
          <a:xfrm rot="10800000">
            <a:off x="3154698" y="1728778"/>
            <a:ext cx="100500" cy="720600"/>
          </a:xfrm>
          <a:prstGeom prst="bentConnector2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6" name="Google Shape;226;p10"/>
          <p:cNvSpPr txBox="1"/>
          <p:nvPr/>
        </p:nvSpPr>
        <p:spPr>
          <a:xfrm>
            <a:off x="4086556" y="3587917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Ambiente de programação</a:t>
            </a: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EXTENSÕES:  ADICIONANDO MAIS BLOCOS</a:t>
            </a:r>
            <a:endParaRPr/>
          </a:p>
        </p:txBody>
      </p:sp>
      <p:sp>
        <p:nvSpPr>
          <p:cNvPr id="233" name="Google Shape;233;p11"/>
          <p:cNvSpPr txBox="1">
            <a:spLocks noGrp="1"/>
          </p:cNvSpPr>
          <p:nvPr>
            <p:ph type="body" idx="1"/>
          </p:nvPr>
        </p:nvSpPr>
        <p:spPr>
          <a:xfrm>
            <a:off x="1190625" y="1246294"/>
            <a:ext cx="7758640" cy="287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Quando você inicia o software, nem todos os blocos estão habilitados.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Clique em “extensões” na parte inferior da paleta de blocos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Em nossos tutoriais iremos usar “Mais Motores” e “Mais Movimento” com frequência.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Esse blocos vão aparecer em abas diferentes quando instalados.</a:t>
            </a:r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235" name="Google Shape;235;p1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683" y="1244742"/>
            <a:ext cx="577824" cy="156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7" name="Google Shape;237;p11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6636" y="3150552"/>
            <a:ext cx="1680748" cy="288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3595" y="3150552"/>
            <a:ext cx="1809459" cy="287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40" name="Google Shape;240;p11" descr="A screenshot of a cell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931" y="3150552"/>
            <a:ext cx="4004772" cy="308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AMBIENTE DE PROGRAMAÇÃO</a:t>
            </a:r>
            <a:endParaRPr/>
          </a:p>
        </p:txBody>
      </p:sp>
      <p:pic>
        <p:nvPicPr>
          <p:cNvPr id="247" name="Google Shape;247;p12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2734" y="1177604"/>
            <a:ext cx="5826106" cy="50412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Paleta de blocos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Download</a:t>
            </a:r>
            <a:endParaRPr/>
          </a:p>
        </p:txBody>
      </p:sp>
      <p:sp>
        <p:nvSpPr>
          <p:cNvPr id="250" name="Google Shape;250;p12"/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51" name="Google Shape;251;p12"/>
          <p:cNvCxnSpPr/>
          <p:nvPr/>
        </p:nvCxnSpPr>
        <p:spPr>
          <a:xfrm>
            <a:off x="2123906" y="1411820"/>
            <a:ext cx="1059390" cy="577978"/>
          </a:xfrm>
          <a:prstGeom prst="straightConnector1">
            <a:avLst/>
          </a:prstGeom>
          <a:noFill/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12"/>
          <p:cNvCxnSpPr/>
          <p:nvPr/>
        </p:nvCxnSpPr>
        <p:spPr>
          <a:xfrm>
            <a:off x="2123906" y="1856760"/>
            <a:ext cx="1062287" cy="1514959"/>
          </a:xfrm>
          <a:prstGeom prst="straightConnector1">
            <a:avLst/>
          </a:prstGeom>
          <a:noFill/>
          <a:ln w="22225" cap="rnd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3" name="Google Shape;25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6193" y="1989798"/>
            <a:ext cx="1744422" cy="1354907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12"/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 w="22225" cap="rnd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  <a:ln w="22225" cap="rnd" cmpd="sng">
            <a:solidFill>
              <a:srgbClr val="BA9B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Painel de Controle</a:t>
            </a:r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9" name="Google Shape;259;p12"/>
          <p:cNvSpPr txBox="1"/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2"/>
              <a:buFont typeface="Noto Sans Symbols"/>
              <a:buChar char="⬛"/>
            </a:pPr>
            <a:r>
              <a:rPr lang="en-US" sz="1665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ambiente principal de programação é onde você vai criar cada programa (chamado de projeto)</a:t>
            </a:r>
            <a:endParaRPr/>
          </a:p>
          <a:p>
            <a:pPr marL="306000" marR="0" lvl="0" indent="-306000" algn="l" rtl="0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532"/>
              <a:buFont typeface="Noto Sans Symbols"/>
              <a:buChar char="⬛"/>
            </a:pPr>
            <a:r>
              <a:rPr lang="en-US" sz="1665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Todos os blocos se encontram na paleta à esquerda</a:t>
            </a:r>
            <a:endParaRPr/>
          </a:p>
          <a:p>
            <a:pPr marL="306000" marR="0" lvl="0" indent="-306000" algn="l" rtl="0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532"/>
              <a:buFont typeface="Noto Sans Symbols"/>
              <a:buChar char="⬛"/>
            </a:pPr>
            <a:r>
              <a:rPr lang="en-US" sz="1665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ícone de conexão permite você acessar o Painel de Controle</a:t>
            </a:r>
            <a:endParaRPr/>
          </a:p>
          <a:p>
            <a:pPr marL="306000" marR="0" lvl="0" indent="-306000" algn="l" rtl="0">
              <a:lnSpc>
                <a:spcPct val="80000"/>
              </a:lnSpc>
              <a:spcBef>
                <a:spcPts val="933"/>
              </a:spcBef>
              <a:spcAft>
                <a:spcPts val="0"/>
              </a:spcAft>
              <a:buClr>
                <a:schemeClr val="accent2"/>
              </a:buClr>
              <a:buSzPts val="1532"/>
              <a:buFont typeface="Noto Sans Symbols"/>
              <a:buChar char="⬛"/>
            </a:pPr>
            <a:r>
              <a:rPr lang="en-US" sz="1665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botão Download/executar lhe permite escolher o modo em que vai baixar programa.</a:t>
            </a:r>
            <a:endParaRPr/>
          </a:p>
        </p:txBody>
      </p:sp>
      <p:sp>
        <p:nvSpPr>
          <p:cNvPr id="260" name="Google Shape;260;p12"/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Parar / iniciar</a:t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12"/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Download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VISÃO GERAL DA PALETA DE BLOCOS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270" name="Google Shape;270;p13"/>
          <p:cNvSpPr txBox="1"/>
          <p:nvPr/>
        </p:nvSpPr>
        <p:spPr>
          <a:xfrm>
            <a:off x="605880" y="1195148"/>
            <a:ext cx="6379629" cy="51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95F4"/>
                </a:solidFill>
                <a:latin typeface="Gill Sans"/>
                <a:ea typeface="Gill Sans"/>
                <a:cs typeface="Gill Sans"/>
                <a:sym typeface="Gill Sans"/>
              </a:rPr>
              <a:t>Motores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Controla um motor individual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15FCF"/>
                </a:solidFill>
                <a:latin typeface="Gill Sans"/>
                <a:ea typeface="Gill Sans"/>
                <a:cs typeface="Gill Sans"/>
                <a:sym typeface="Gill Sans"/>
              </a:rPr>
              <a:t>Movimento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Controla dois motores com sincronização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955BF3"/>
                </a:solidFill>
                <a:latin typeface="Gill Sans"/>
                <a:ea typeface="Gill Sans"/>
                <a:cs typeface="Gill Sans"/>
                <a:sym typeface="Gill Sans"/>
              </a:rPr>
              <a:t>Luz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Programa a matriz 5X5 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16EE8"/>
                </a:solidFill>
                <a:latin typeface="Gill Sans"/>
                <a:ea typeface="Gill Sans"/>
                <a:cs typeface="Gill Sans"/>
                <a:sym typeface="Gill Sans"/>
              </a:rPr>
              <a:t>Som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toca um som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5C800"/>
                </a:solidFill>
                <a:latin typeface="Gill Sans"/>
                <a:ea typeface="Gill Sans"/>
                <a:cs typeface="Gill Sans"/>
                <a:sym typeface="Gill Sans"/>
              </a:rPr>
              <a:t>Eventos -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Inicia ações baseadas em eventos (ex: sensores ou timers)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B31D"/>
                </a:solidFill>
                <a:latin typeface="Gill Sans"/>
                <a:ea typeface="Gill Sans"/>
                <a:cs typeface="Gill Sans"/>
                <a:sym typeface="Gill Sans"/>
              </a:rPr>
              <a:t>Controle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Loops, se/então etc.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1BCFE9"/>
                </a:solidFill>
                <a:latin typeface="Gill Sans"/>
                <a:ea typeface="Gill Sans"/>
                <a:cs typeface="Gill Sans"/>
                <a:sym typeface="Gill Sans"/>
              </a:rPr>
              <a:t>Sensores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Lê o valor de um sensor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2B64E"/>
                </a:solidFill>
                <a:latin typeface="Gill Sans"/>
                <a:ea typeface="Gill Sans"/>
                <a:cs typeface="Gill Sans"/>
                <a:sym typeface="Gill Sans"/>
              </a:rPr>
              <a:t>Operadores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Matemática e lógica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9732"/>
                </a:solidFill>
                <a:latin typeface="Gill Sans"/>
                <a:ea typeface="Gill Sans"/>
                <a:cs typeface="Gill Sans"/>
                <a:sym typeface="Gill Sans"/>
              </a:rPr>
              <a:t>Vari</a:t>
            </a:r>
            <a:r>
              <a:rPr lang="en-US" b="1">
                <a:solidFill>
                  <a:srgbClr val="FF9732"/>
                </a:solidFill>
                <a:latin typeface="Gill Sans"/>
                <a:ea typeface="Gill Sans"/>
                <a:cs typeface="Gill Sans"/>
                <a:sym typeface="Gill Sans"/>
              </a:rPr>
              <a:t>á</a:t>
            </a:r>
            <a:r>
              <a:rPr lang="en-US" sz="1400" b="1">
                <a:solidFill>
                  <a:srgbClr val="FF9732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r>
              <a:rPr lang="en-US" b="1">
                <a:solidFill>
                  <a:srgbClr val="FF9732"/>
                </a:solidFill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lang="en-US" sz="1400" b="1">
                <a:solidFill>
                  <a:srgbClr val="FF9732"/>
                </a:solidFill>
                <a:latin typeface="Gill Sans"/>
                <a:ea typeface="Gill Sans"/>
                <a:cs typeface="Gill Sans"/>
                <a:sym typeface="Gill Sans"/>
              </a:rPr>
              <a:t>is -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Armazena dados em uma v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ri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á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vel ou lista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55455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-US" b="1">
                <a:solidFill>
                  <a:srgbClr val="F55455"/>
                </a:solidFill>
                <a:latin typeface="Gill Sans"/>
                <a:ea typeface="Gill Sans"/>
                <a:cs typeface="Gill Sans"/>
                <a:sym typeface="Gill Sans"/>
              </a:rPr>
              <a:t>eus</a:t>
            </a:r>
            <a:r>
              <a:rPr lang="en-US" sz="1400" b="1">
                <a:solidFill>
                  <a:srgbClr val="F55455"/>
                </a:solidFill>
                <a:latin typeface="Gill Sans"/>
                <a:ea typeface="Gill Sans"/>
                <a:cs typeface="Gill Sans"/>
                <a:sym typeface="Gill Sans"/>
              </a:rPr>
              <a:t> Bloc</a:t>
            </a:r>
            <a:r>
              <a:rPr lang="en-US" b="1">
                <a:solidFill>
                  <a:srgbClr val="F55455"/>
                </a:solidFill>
                <a:latin typeface="Gill Sans"/>
                <a:ea typeface="Gill Sans"/>
                <a:cs typeface="Gill Sans"/>
                <a:sym typeface="Gill Sans"/>
              </a:rPr>
              <a:t>o</a:t>
            </a:r>
            <a:r>
              <a:rPr lang="en-US" sz="1400" b="1">
                <a:solidFill>
                  <a:srgbClr val="F55455"/>
                </a:solidFill>
                <a:latin typeface="Gill Sans"/>
                <a:ea typeface="Gill Sans"/>
                <a:cs typeface="Gill Sans"/>
                <a:sym typeface="Gill Sans"/>
              </a:rPr>
              <a:t>s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Blocos personalizados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E59D0"/>
                </a:solidFill>
                <a:latin typeface="Gill Sans"/>
                <a:ea typeface="Gill Sans"/>
                <a:cs typeface="Gill Sans"/>
                <a:sym typeface="Gill Sans"/>
              </a:rPr>
              <a:t>Mais </a:t>
            </a:r>
            <a:r>
              <a:rPr lang="en-US" b="1">
                <a:solidFill>
                  <a:srgbClr val="FE59D0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-US" sz="1400" b="1">
                <a:solidFill>
                  <a:srgbClr val="FE59D0"/>
                </a:solidFill>
                <a:latin typeface="Gill Sans"/>
                <a:ea typeface="Gill Sans"/>
                <a:cs typeface="Gill Sans"/>
                <a:sym typeface="Gill Sans"/>
              </a:rPr>
              <a:t>ovimento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Blocos adicionais de movimento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290F8"/>
                </a:solidFill>
                <a:latin typeface="Gill Sans"/>
                <a:ea typeface="Gill Sans"/>
                <a:cs typeface="Gill Sans"/>
                <a:sym typeface="Gill Sans"/>
              </a:rPr>
              <a:t>Mais </a:t>
            </a:r>
            <a:r>
              <a:rPr lang="en-US" b="1">
                <a:solidFill>
                  <a:srgbClr val="0290F8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r>
              <a:rPr lang="en-US" sz="1400" b="1">
                <a:solidFill>
                  <a:srgbClr val="0290F8"/>
                </a:solidFill>
                <a:latin typeface="Gill Sans"/>
                <a:ea typeface="Gill Sans"/>
                <a:cs typeface="Gill Sans"/>
                <a:sym typeface="Gill Sans"/>
              </a:rPr>
              <a:t>otores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Blocos adicionais de motores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3B09B"/>
                </a:solidFill>
                <a:latin typeface="Gill Sans"/>
                <a:ea typeface="Gill Sans"/>
                <a:cs typeface="Gill Sans"/>
                <a:sym typeface="Gill Sans"/>
              </a:rPr>
              <a:t>Gerenciador de </a:t>
            </a:r>
            <a:r>
              <a:rPr lang="en-US" sz="1400" b="1">
                <a:solidFill>
                  <a:srgbClr val="13B09B"/>
                </a:solidFill>
                <a:latin typeface="Gill Sans"/>
                <a:ea typeface="Gill Sans"/>
                <a:cs typeface="Gill Sans"/>
                <a:sym typeface="Gill Sans"/>
              </a:rPr>
              <a:t>Clima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Acessa informações do clima e tempo</a:t>
            </a:r>
            <a:endParaRPr sz="1400" b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EAE9F"/>
                </a:solidFill>
                <a:latin typeface="Gill Sans"/>
                <a:ea typeface="Gill Sans"/>
                <a:cs typeface="Gill Sans"/>
                <a:sym typeface="Gill Sans"/>
              </a:rPr>
              <a:t>Música – </a:t>
            </a: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Toca notas musicais e seleciona instrumentos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p13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72" name="Google Shape;272;p13"/>
          <p:cNvPicPr preferRelativeResize="0"/>
          <p:nvPr/>
        </p:nvPicPr>
        <p:blipFill rotWithShape="1">
          <a:blip r:embed="rId3">
            <a:alphaModFix/>
          </a:blip>
          <a:srcRect t="5489" b="9501"/>
          <a:stretch/>
        </p:blipFill>
        <p:spPr>
          <a:xfrm>
            <a:off x="175260" y="1195148"/>
            <a:ext cx="343057" cy="472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3"/>
          <p:cNvPicPr preferRelativeResize="0"/>
          <p:nvPr/>
        </p:nvPicPr>
        <p:blipFill rotWithShape="1">
          <a:blip r:embed="rId3">
            <a:alphaModFix/>
          </a:blip>
          <a:srcRect t="95960" b="487"/>
          <a:stretch/>
        </p:blipFill>
        <p:spPr>
          <a:xfrm>
            <a:off x="4801531" y="4527740"/>
            <a:ext cx="63434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3"/>
          <p:cNvPicPr preferRelativeResize="0"/>
          <p:nvPr/>
        </p:nvPicPr>
        <p:blipFill rotWithShape="1">
          <a:blip r:embed="rId3">
            <a:alphaModFix/>
          </a:blip>
          <a:srcRect t="95960" b="487"/>
          <a:stretch/>
        </p:blipFill>
        <p:spPr>
          <a:xfrm>
            <a:off x="4136396" y="4906788"/>
            <a:ext cx="63434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/>
          <p:cNvPicPr preferRelativeResize="0"/>
          <p:nvPr/>
        </p:nvPicPr>
        <p:blipFill rotWithShape="1">
          <a:blip r:embed="rId3">
            <a:alphaModFix/>
          </a:blip>
          <a:srcRect t="95960" b="487"/>
          <a:stretch/>
        </p:blipFill>
        <p:spPr>
          <a:xfrm>
            <a:off x="5496633" y="5278764"/>
            <a:ext cx="63434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3"/>
          <p:cNvPicPr preferRelativeResize="0"/>
          <p:nvPr/>
        </p:nvPicPr>
        <p:blipFill rotWithShape="1">
          <a:blip r:embed="rId3">
            <a:alphaModFix/>
          </a:blip>
          <a:srcRect t="95960" b="487"/>
          <a:stretch/>
        </p:blipFill>
        <p:spPr>
          <a:xfrm>
            <a:off x="4770736" y="5578126"/>
            <a:ext cx="634340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PAINEL DE CONTROLE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3944472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Você deve se conectar ao Hub para acessar esta secção.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Essa secção é útil para: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Verificar o nível de bateria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Verificar a versão do Hub OS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Valores do sensor giroscópio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Verificar quais motores e sensores estão conectados</a:t>
            </a:r>
            <a:endParaRPr/>
          </a:p>
          <a:p>
            <a:pPr marL="630000" lvl="1" indent="-306000" algn="l" rtl="0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Verificar valores em tempo real dos motores e sensores.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Você também pode renomear o seu Hub clicando nos três pontos (...)</a:t>
            </a:r>
            <a:endParaRPr/>
          </a:p>
          <a:p>
            <a:pPr marL="306000" lvl="0" indent="-306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 opção “gerenciar programas” tem uma lista de todos os programa do Hub (máximo de 20). Use essa seção para reordenar os programas.</a:t>
            </a:r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3138" y="1228155"/>
            <a:ext cx="3490866" cy="2711385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14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2524" y="4275095"/>
            <a:ext cx="4221480" cy="119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 descr="A close up of a devi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7212" y="353056"/>
            <a:ext cx="629712" cy="64796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Copyright © 2020 SPIKE Prime Lessons (primelessons.org) CC-BY-NC-SA.  (Last edit: 06/07/2020)</a:t>
            </a:r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DOWNLOAD VS. TRANSMISSÃO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l="79385" t="69665" r="1367" b="9476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noFill/>
          <a:ln w="38100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5" name="Google Shape;295;p15"/>
          <p:cNvSpPr txBox="1"/>
          <p:nvPr/>
        </p:nvSpPr>
        <p:spPr>
          <a:xfrm>
            <a:off x="3790527" y="1235287"/>
            <a:ext cx="5184140" cy="325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Download: O programa roda no Hub e pode ser usado a qualquer momento, com ou sem, o PC.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Transmissão: O programa roda no PC e controla os motores do robô.</a:t>
            </a:r>
            <a:endParaRPr/>
          </a:p>
          <a:p>
            <a:pPr marL="763200" marR="0" lvl="1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Isso tende a deixar </a:t>
            </a: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</a:t>
            </a:r>
            <a:r>
              <a:rPr lang="en-US"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tempo de resposta maior no robô, mas permite usar recursos de IoT (Internet das coisas) para funções como previsão do tempo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Nota: Equipes de FLL devem usar o modo Download em competições.</a:t>
            </a:r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573" y="3998955"/>
            <a:ext cx="3186256" cy="2229746"/>
          </a:xfrm>
          <a:prstGeom prst="rect">
            <a:avLst/>
          </a:prstGeom>
          <a:noFill/>
          <a:ln w="952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CONECTANDO AO HUB</a:t>
            </a: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3942080" y="1242219"/>
            <a:ext cx="5042427" cy="275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O software se conectará automaticamente se você estiver usando USB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Para se conectar através do Bluetooth, clique no ícone de conexão.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Ative o Bluetooth pressionando o botão de Bluetooth no Hub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Seu Hub irá aparecer na lista. Aperte “conectar” no seu Hub</a:t>
            </a:r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07" name="Google Shape;307;p16"/>
          <p:cNvCxnSpPr/>
          <p:nvPr/>
        </p:nvCxnSpPr>
        <p:spPr>
          <a:xfrm>
            <a:off x="1571103" y="1374409"/>
            <a:ext cx="2545726" cy="2624546"/>
          </a:xfrm>
          <a:prstGeom prst="straightConnector1">
            <a:avLst/>
          </a:prstGeom>
          <a:noFill/>
          <a:ln w="22225" cap="rnd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8" name="Google Shape;308;p16"/>
          <p:cNvCxnSpPr/>
          <p:nvPr/>
        </p:nvCxnSpPr>
        <p:spPr>
          <a:xfrm flipH="1">
            <a:off x="930573" y="1687024"/>
            <a:ext cx="314889" cy="2333565"/>
          </a:xfrm>
          <a:prstGeom prst="straightConnector1">
            <a:avLst/>
          </a:prstGeom>
          <a:noFill/>
          <a:ln w="22225" cap="rnd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16"/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16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CRÉDITOS</a:t>
            </a:r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body" idx="1"/>
          </p:nvPr>
        </p:nvSpPr>
        <p:spPr>
          <a:xfrm>
            <a:off x="457200" y="1317983"/>
            <a:ext cx="8245474" cy="114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Esse tutorial foi criado por Sanjay Seshan e Arvind Seshan para SPIKE Prime Lessons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Mais tutoriais em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www.primelessons.org</a:t>
            </a: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Traduzido para o português por Lucas Colonna e revisado por Anderson Harayashiki Moreira</a:t>
            </a:r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575025" y="5862800"/>
            <a:ext cx="81276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lang="en-US" sz="1200" b="0" i="0" u="none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lang="en-US" sz="12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9" name="Google Shape;319;p17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OBJETIVOS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55088" y="1140007"/>
            <a:ext cx="8831580" cy="240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Aprender como o Hub funciona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Aprender sobre as funções principais do software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Aprender como se conectar ao Hub</a:t>
            </a: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119" name="Google Shape;119;p2" descr="A close up of a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 descr="A picture containing table, white, sitting,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OS BOTÕES DO HUB</a:t>
            </a: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4616937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Colocar hub em modo de pareamento </a:t>
            </a:r>
            <a:r>
              <a:rPr lang="en-US">
                <a:solidFill>
                  <a:schemeClr val="dk1"/>
                </a:solidFill>
              </a:rPr>
              <a:t>Bluetooth</a:t>
            </a:r>
            <a:endParaRPr/>
          </a:p>
          <a:p>
            <a:pPr marL="514350" lvl="0" indent="-51435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Botão esquerdo para navegar entre programas no menu inicial.</a:t>
            </a:r>
            <a:endParaRPr/>
          </a:p>
          <a:p>
            <a:pPr marL="514350" lvl="0" indent="-514350" algn="l" rtl="0">
              <a:spcBef>
                <a:spcPts val="960"/>
              </a:spcBef>
              <a:spcAft>
                <a:spcPts val="0"/>
              </a:spcAft>
              <a:buSzPts val="1656"/>
              <a:buFont typeface="Gill Sans"/>
              <a:buAutoNum type="arabicPeriod"/>
            </a:pPr>
            <a:r>
              <a:rPr lang="en-US"/>
              <a:t>Seleciona ou sai de um programa em execução. Segure por 5 segundos para desligar. Aperte para ligar o Hub</a:t>
            </a:r>
            <a:endParaRPr/>
          </a:p>
          <a:p>
            <a:pPr marL="514350" lvl="0" indent="-514350" algn="l" rtl="0">
              <a:spcBef>
                <a:spcPts val="96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Botão direito para navegar entre programas.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3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4</a:t>
            </a:r>
            <a:endParaRPr/>
          </a:p>
        </p:txBody>
      </p:sp>
      <p:sp>
        <p:nvSpPr>
          <p:cNvPr id="133" name="Google Shape;133;p3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9622" y="1195092"/>
            <a:ext cx="4187389" cy="5071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 TELA DO HUB</a:t>
            </a:r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4534534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Matriz LED 5x5 pode ser usada para animações e também para selecionar programas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Padrões na tela representam diferentes programas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Use as setas e o botão central para navegar e iniciar programas.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Você pode ter no máximo 20 programas.</a:t>
            </a:r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PORTAS, MOTORES E SENSORES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1"/>
          </p:nvPr>
        </p:nvSpPr>
        <p:spPr>
          <a:xfrm>
            <a:off x="175260" y="1242167"/>
            <a:ext cx="8675597" cy="159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O Hub tem 6 portas (A-F)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Qualquer porta pode ser usada para qualquer motor ou sensor</a:t>
            </a:r>
            <a:endParaRPr/>
          </a:p>
          <a:p>
            <a:pPr marL="342900" lvl="0" indent="-342900" algn="l" rtl="0">
              <a:spcBef>
                <a:spcPts val="960"/>
              </a:spcBef>
              <a:spcAft>
                <a:spcPts val="0"/>
              </a:spcAft>
              <a:buSzPts val="1656"/>
              <a:buFont typeface="Arial"/>
              <a:buChar char="•"/>
            </a:pPr>
            <a:r>
              <a:rPr lang="en-US"/>
              <a:t>O Kit SPIKE Prime vem como um motor grande, dois motores médios, um sensor de força, um sensor de distância, um sensor de cor e uma IMU (Unidade de Medida Inercial) de 6 eixos (acelerômetro de 3 eixos + giroscópio de 3 eixos) integrada ao Hub.</a:t>
            </a: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150" name="Google Shape;150;p5" descr="A wedding cak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10" y="2541924"/>
            <a:ext cx="5547361" cy="41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 descr="A picture containing table, white, sitting,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4465" r="30665" b="7070"/>
          <a:stretch/>
        </p:blipFill>
        <p:spPr>
          <a:xfrm>
            <a:off x="6199148" y="2869519"/>
            <a:ext cx="2167613" cy="3367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158" name="Google Shape;158;p6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l="7504" t="8578" r="7593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 l="9274" t="8576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Siga as etapas na tela e depois clique em “Começar” para acessar o ambiente de programação</a:t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4155179" y="2419432"/>
            <a:ext cx="416821" cy="78805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DB48"/>
              </a:gs>
              <a:gs pos="84000">
                <a:srgbClr val="D5B200"/>
              </a:gs>
              <a:gs pos="100000">
                <a:srgbClr val="D5B200"/>
              </a:gs>
            </a:gsLst>
            <a:lin ang="5400000" scaled="0"/>
          </a:gradFill>
          <a:ln w="12700" cap="rnd" cmpd="sng">
            <a:solidFill>
              <a:srgbClr val="E5B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6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PÁGINA INICIAL</a:t>
            </a:r>
            <a:endParaRPr/>
          </a:p>
        </p:txBody>
      </p:sp>
      <p:sp>
        <p:nvSpPr>
          <p:cNvPr id="171" name="Google Shape;171;p7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l="11236" t="11379" r="11056" b="6388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241005" y="4357883"/>
            <a:ext cx="1018837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Criar novo projeto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7062195" y="2389782"/>
            <a:ext cx="1432262" cy="27699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Abrir projeto salvo</a:t>
            </a:r>
            <a:endParaRPr/>
          </a:p>
        </p:txBody>
      </p:sp>
      <p:cxnSp>
        <p:nvCxnSpPr>
          <p:cNvPr id="175" name="Google Shape;175;p7"/>
          <p:cNvCxnSpPr/>
          <p:nvPr/>
        </p:nvCxnSpPr>
        <p:spPr>
          <a:xfrm rot="10800000" flipH="1">
            <a:off x="1259842" y="4595194"/>
            <a:ext cx="291253" cy="1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6" name="Google Shape;176;p7"/>
          <p:cNvCxnSpPr/>
          <p:nvPr/>
        </p:nvCxnSpPr>
        <p:spPr>
          <a:xfrm rot="10800000">
            <a:off x="4960833" y="2528282"/>
            <a:ext cx="2066650" cy="0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77" name="Google Shape;177;p7"/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Adicionar unidades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3931847" y="1261614"/>
            <a:ext cx="961813" cy="64633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Instruções de montagem</a:t>
            </a:r>
            <a:endParaRPr/>
          </a:p>
        </p:txBody>
      </p:sp>
      <p:cxnSp>
        <p:nvCxnSpPr>
          <p:cNvPr id="179" name="Google Shape;179;p7"/>
          <p:cNvCxnSpPr/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0" name="Google Shape;180;p7"/>
          <p:cNvCxnSpPr/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noFill/>
          <a:ln w="22225" cap="rnd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1" name="Google Shape;181;p7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350" y="2533015"/>
            <a:ext cx="3227692" cy="252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4">
            <a:alphaModFix/>
          </a:blip>
          <a:srcRect l="10426" t="9635" r="9599" b="6063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ACESSANDO MENU DE AJUDA</a:t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55088" y="1140007"/>
            <a:ext cx="8851752" cy="98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Gill Sans"/>
              <a:buAutoNum type="arabicPeriod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Clique no ícone de configuração na página inicial</a:t>
            </a:r>
            <a:endParaRPr/>
          </a:p>
          <a:p>
            <a:pPr marL="342900" marR="0" lvl="0" indent="-3429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Gill Sans"/>
              <a:buAutoNum type="arabicPeriod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Navegue até o menu de ajuda na coluna a esquerda.</a:t>
            </a:r>
            <a:endParaRPr/>
          </a:p>
          <a:p>
            <a:pPr marL="0" marR="0" lvl="0" indent="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ftr" idx="11"/>
          </p:nvPr>
        </p:nvSpPr>
        <p:spPr>
          <a:xfrm>
            <a:off x="88400" y="6321350"/>
            <a:ext cx="7425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Copyright © 2020 SPIKE Prime Lessons (primelessons.org) CC-BY-NC-SA.  (Last edit: 06/07/2020)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ADICIONANDO UNIDADES</a:t>
            </a:r>
            <a:endParaRPr/>
          </a:p>
        </p:txBody>
      </p:sp>
      <p:pic>
        <p:nvPicPr>
          <p:cNvPr id="199" name="Google Shape;199;p9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12367" y="2685332"/>
            <a:ext cx="4539579" cy="3281128"/>
          </a:xfrm>
          <a:prstGeom prst="rect">
            <a:avLst/>
          </a:prstGeom>
          <a:noFill/>
          <a:ln w="2857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" name="Google Shape;200;p9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06/07/2020)</a:t>
            </a:r>
            <a:endParaRPr/>
          </a:p>
        </p:txBody>
      </p:sp>
      <p:pic>
        <p:nvPicPr>
          <p:cNvPr id="201" name="Google Shape;201;p9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" y="2685332"/>
            <a:ext cx="4213245" cy="3265888"/>
          </a:xfrm>
          <a:prstGeom prst="rect">
            <a:avLst/>
          </a:prstGeom>
          <a:noFill/>
          <a:ln w="2857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2" name="Google Shape;202;p9"/>
          <p:cNvSpPr txBox="1"/>
          <p:nvPr/>
        </p:nvSpPr>
        <p:spPr>
          <a:xfrm>
            <a:off x="175260" y="1234758"/>
            <a:ext cx="8809247" cy="169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Planos de aula podem ser achados na secção Unidades a partir do menu inicial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Selecione o módulo desejado e clique em Download</a:t>
            </a:r>
            <a:endParaRPr/>
          </a:p>
          <a:p>
            <a:pPr marL="306000" marR="0" lvl="0" indent="-306000" algn="l" rtl="0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 módulo para FLL se chama “Prontos para a Competição” </a:t>
            </a:r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Microsoft Macintosh PowerPoint</Application>
  <PresentationFormat>On-screen Show (4:3)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Noto Sans Symbols</vt:lpstr>
      <vt:lpstr>Arial</vt:lpstr>
      <vt:lpstr>Gill Sans</vt:lpstr>
      <vt:lpstr>Helvetica Neue</vt:lpstr>
      <vt:lpstr>Dividend</vt:lpstr>
      <vt:lpstr>INTRODUÇÃO AO HUB &amp; SOFTWARE</vt:lpstr>
      <vt:lpstr>OBJETIVOS</vt:lpstr>
      <vt:lpstr>OS BOTÕES DO HUB</vt:lpstr>
      <vt:lpstr>A TELA DO HUB</vt:lpstr>
      <vt:lpstr>PORTAS, MOTORES E SENSORES</vt:lpstr>
      <vt:lpstr>INTRODUÇÃO</vt:lpstr>
      <vt:lpstr>PÁGINA INICIAL</vt:lpstr>
      <vt:lpstr>ACESSANDO MENU DE AJUDA</vt:lpstr>
      <vt:lpstr>ADICIONANDO UNIDADES</vt:lpstr>
      <vt:lpstr>BÁSICOS DA PROGRAMAÇÃO</vt:lpstr>
      <vt:lpstr>EXTENSÕES:  ADICIONANDO MAIS BLOCOS</vt:lpstr>
      <vt:lpstr>AMBIENTE DE PROGRAMAÇÃO</vt:lpstr>
      <vt:lpstr>VISÃO GERAL DA PALETA DE BLOCOS</vt:lpstr>
      <vt:lpstr>PAINEL DE CONTROLE</vt:lpstr>
      <vt:lpstr>DOWNLOAD VS. TRANSMISSÃO</vt:lpstr>
      <vt:lpstr>CONECTANDO AO HUB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HUB &amp; SOFTWARE</dc:title>
  <dc:creator>Srinivasan Seshan</dc:creator>
  <cp:lastModifiedBy>Srinivasan Seshan</cp:lastModifiedBy>
  <cp:revision>1</cp:revision>
  <dcterms:created xsi:type="dcterms:W3CDTF">2016-07-04T02:35:12Z</dcterms:created>
  <dcterms:modified xsi:type="dcterms:W3CDTF">2020-06-07T03:44:15Z</dcterms:modified>
</cp:coreProperties>
</file>